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1"/>
    <p:sldId id="257" r:id="rId2"/>
    <p:sldId id="258" r:id="rId3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" Target="slides/slide1.xml"/>
<Relationship Id="rId2" Type="http://schemas.openxmlformats.org/officeDocument/2006/relationships/slide" Target="slides/slide2.xml"/>
<Relationship Id="rId3" Type="http://schemas.openxmlformats.org/officeDocument/2006/relationships/slide" Target="slides/slide3.xml"/>
<Relationship Id="rId4" Type="http://schemas.openxmlformats.org/officeDocument/2006/relationships/slideMaster" Target="slideMasters/slideMaster1.xml"/>
</Relationships>
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>
          <a:xfrm>
            <a:off x="1500000" y="2000000"/>
            <a:ext cx="6000000" cy="1500000"/>
          </a:xfrm>
          <a:prstGeom prst="rect"/>
        </p:spPr>
        <p:txBody>
          <a:bodyPr/>
          <a:p>
            <a:pPr algn="ctr"/>
            <a:r>
              <a:rPr lang="zh-CN" sz="3600" b="1"/>
              <a:t>2024年度工作汇报</a:t>
            </a:r>
          </a:p>
        </p:txBody>
      </p:sp>
      <p:sp>
        <p:nvSpPr>
          <p:cNvPr id="3" name="Subtitle"/>
          <p:cNvSpPr/>
          <p:nvPr/>
        </p:nvSpPr>
        <p:spPr>
          <a:xfrm>
            <a:off x="2000000" y="4000000"/>
            <a:ext cx="5000000" cy="800000"/>
          </a:xfrm>
          <a:prstGeom prst="rect"/>
        </p:spPr>
        <p:txBody>
          <a:bodyPr/>
          <a:p>
            <a:pPr algn="ctr"/>
            <a:r>
              <a:rPr lang="zh-CN" sz="2000"/>
              <a:t>战略发展部 | 2024年12月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>
          <a:xfrm>
            <a:off x="500000" y="300000"/>
            <a:ext cx="8000000" cy="800000"/>
          </a:xfrm>
          <a:prstGeom prst="rect"/>
        </p:spPr>
        <p:txBody>
          <a:bodyPr/>
          <a:p>
            <a:r>
              <a:rPr lang="zh-CN" sz="2800" b="1"/>
              <a:t>年度业绩概览</a:t>
            </a:r>
          </a:p>
        </p:txBody>
      </p:sp>
      <p:sp>
        <p:nvSpPr>
          <p:cNvPr id="3" name="Content"/>
          <p:cNvSpPr/>
          <p:nvPr/>
        </p:nvSpPr>
        <p:spPr>
          <a:xfrm>
            <a:off x="500000" y="1500000"/>
            <a:ext cx="8000000" cy="4500000"/>
          </a:xfrm>
          <a:prstGeom prst="rect"/>
        </p:spPr>
        <p:txBody>
          <a:bodyPr/>
          <a:p>
            <a:r>
              <a:rPr lang="zh-CN" sz="2000"/>
              <a:t>• 全年营收：7,950万元（+18.5%）</a:t>
            </a:r>
          </a:p>
          <a:p>
            <a:r>
              <a:rPr lang="zh-CN" sz="2000"/>
              <a:t>• 净利润：3,480万元（利润率43.8%）</a:t>
            </a:r>
          </a:p>
          <a:p>
            <a:r>
              <a:rPr lang="zh-CN" sz="2000"/>
              <a:t>• 新签合同：1.2亿元（+25%）</a:t>
            </a:r>
          </a:p>
          <a:p>
            <a:r>
              <a:rPr lang="zh-CN" sz="2000"/>
              <a:t>• 客户数量：156家（+32家）</a:t>
            </a:r>
          </a:p>
          <a:p>
            <a:r>
              <a:rPr lang="zh-CN" sz="2000"/>
              <a:t>• 员工规模：210人（+45人）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>
          <a:xfrm>
            <a:off x="500000" y="300000"/>
            <a:ext cx="8000000" cy="800000"/>
          </a:xfrm>
          <a:prstGeom prst="rect"/>
        </p:spPr>
        <p:txBody>
          <a:bodyPr/>
          <a:p>
            <a:r>
              <a:rPr lang="zh-CN" sz="2800" b="1"/>
              <a:t>2025年度规划</a:t>
            </a:r>
          </a:p>
        </p:txBody>
      </p:sp>
      <p:sp>
        <p:nvSpPr>
          <p:cNvPr id="3" name="Content"/>
          <p:cNvSpPr/>
          <p:nvPr/>
        </p:nvSpPr>
        <p:spPr>
          <a:xfrm>
            <a:off x="500000" y="1500000"/>
            <a:ext cx="8000000" cy="4500000"/>
          </a:xfrm>
          <a:prstGeom prst="rect"/>
        </p:spPr>
        <p:txBody>
          <a:bodyPr/>
          <a:p>
            <a:r>
              <a:rPr lang="zh-CN" sz="2000"/>
              <a:t>• 营收目标：突破1亿元</a:t>
            </a:r>
          </a:p>
          <a:p>
            <a:r>
              <a:rPr lang="zh-CN" sz="2000"/>
              <a:t>• 推进AI赋能产品线</a:t>
            </a:r>
          </a:p>
          <a:p>
            <a:r>
              <a:rPr lang="zh-CN" sz="2000"/>
              <a:t>• 拓展海外市场布局</a:t>
            </a:r>
          </a:p>
          <a:p>
            <a:r>
              <a:rPr lang="zh-CN" sz="2000"/>
              <a:t>• 持续优化组织效能</a:t>
            </a:r>
          </a:p>
        </p:txBody>
      </p:sp>
    </p:spTree>
  </p:cSld>
</p:sld>
</file>